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79" r:id="rId3"/>
    <p:sldId id="266" r:id="rId4"/>
    <p:sldId id="258" r:id="rId5"/>
    <p:sldId id="293" r:id="rId6"/>
    <p:sldId id="290" r:id="rId7"/>
    <p:sldId id="291" r:id="rId8"/>
    <p:sldId id="292" r:id="rId9"/>
    <p:sldId id="289" r:id="rId10"/>
    <p:sldId id="259" r:id="rId11"/>
    <p:sldId id="261" r:id="rId12"/>
    <p:sldId id="260" r:id="rId13"/>
    <p:sldId id="270" r:id="rId14"/>
    <p:sldId id="273" r:id="rId15"/>
    <p:sldId id="294" r:id="rId16"/>
    <p:sldId id="295" r:id="rId17"/>
    <p:sldId id="296" r:id="rId18"/>
    <p:sldId id="297" r:id="rId19"/>
    <p:sldId id="298" r:id="rId20"/>
    <p:sldId id="299" r:id="rId21"/>
    <p:sldId id="274" r:id="rId22"/>
    <p:sldId id="278" r:id="rId23"/>
    <p:sldId id="280" r:id="rId24"/>
    <p:sldId id="263" r:id="rId25"/>
    <p:sldId id="268" r:id="rId26"/>
    <p:sldId id="277" r:id="rId27"/>
    <p:sldId id="262" r:id="rId28"/>
    <p:sldId id="269" r:id="rId29"/>
    <p:sldId id="271" r:id="rId30"/>
    <p:sldId id="272" r:id="rId31"/>
    <p:sldId id="282" r:id="rId32"/>
    <p:sldId id="283" r:id="rId33"/>
    <p:sldId id="284" r:id="rId34"/>
    <p:sldId id="286" r:id="rId35"/>
    <p:sldId id="285" r:id="rId36"/>
    <p:sldId id="287" r:id="rId37"/>
    <p:sldId id="288" r:id="rId38"/>
    <p:sldId id="275" r:id="rId39"/>
    <p:sldId id="276" r:id="rId40"/>
    <p:sldId id="300" r:id="rId41"/>
    <p:sldId id="301" r:id="rId4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3176" y="-1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AFDA-15A3-054F-971B-304D02A6926E}" type="datetimeFigureOut">
              <a:rPr lang="de-DE" smtClean="0"/>
              <a:t>25.06.19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4D86-F344-A442-A414-B250146203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84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AFDA-15A3-054F-971B-304D02A6926E}" type="datetimeFigureOut">
              <a:rPr lang="de-DE" smtClean="0"/>
              <a:t>25.06.19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4D86-F344-A442-A414-B250146203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48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AFDA-15A3-054F-971B-304D02A6926E}" type="datetimeFigureOut">
              <a:rPr lang="de-DE" smtClean="0"/>
              <a:t>25.06.19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4D86-F344-A442-A414-B250146203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8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AFDA-15A3-054F-971B-304D02A6926E}" type="datetimeFigureOut">
              <a:rPr lang="de-DE" smtClean="0"/>
              <a:t>25.06.19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4D86-F344-A442-A414-B250146203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30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AFDA-15A3-054F-971B-304D02A6926E}" type="datetimeFigureOut">
              <a:rPr lang="de-DE" smtClean="0"/>
              <a:t>25.06.19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4D86-F344-A442-A414-B250146203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31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AFDA-15A3-054F-971B-304D02A6926E}" type="datetimeFigureOut">
              <a:rPr lang="de-DE" smtClean="0"/>
              <a:t>25.06.19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4D86-F344-A442-A414-B250146203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34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AFDA-15A3-054F-971B-304D02A6926E}" type="datetimeFigureOut">
              <a:rPr lang="de-DE" smtClean="0"/>
              <a:t>25.06.19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4D86-F344-A442-A414-B250146203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9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AFDA-15A3-054F-971B-304D02A6926E}" type="datetimeFigureOut">
              <a:rPr lang="de-DE" smtClean="0"/>
              <a:t>25.06.19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4D86-F344-A442-A414-B250146203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72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AFDA-15A3-054F-971B-304D02A6926E}" type="datetimeFigureOut">
              <a:rPr lang="de-DE" smtClean="0"/>
              <a:t>25.06.19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4D86-F344-A442-A414-B250146203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92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AFDA-15A3-054F-971B-304D02A6926E}" type="datetimeFigureOut">
              <a:rPr lang="de-DE" smtClean="0"/>
              <a:t>25.06.19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4D86-F344-A442-A414-B250146203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43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AFDA-15A3-054F-971B-304D02A6926E}" type="datetimeFigureOut">
              <a:rPr lang="de-DE" smtClean="0"/>
              <a:t>25.06.19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4D86-F344-A442-A414-B250146203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24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AFDA-15A3-054F-971B-304D02A6926E}" type="datetimeFigureOut">
              <a:rPr lang="de-DE" smtClean="0"/>
              <a:t>25.06.19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C4D86-F344-A442-A414-B250146203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81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Der Natur zuliebe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Bildschirmfoto 2019-06-25 um 15.13.3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09" y="-171400"/>
            <a:ext cx="12843858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1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7409"/>
            <a:ext cx="8704276" cy="59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4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7409"/>
            <a:ext cx="8704276" cy="591192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762500" y="1428751"/>
            <a:ext cx="4106333" cy="2159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56167" y="2529416"/>
            <a:ext cx="3877732" cy="34925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73250" y="2222499"/>
            <a:ext cx="2660649" cy="34925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762500" y="3587751"/>
            <a:ext cx="3249083" cy="34925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65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7409"/>
            <a:ext cx="8704276" cy="591192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246990" y="2642069"/>
            <a:ext cx="488476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4800" baseline="30000" dirty="0" smtClean="0"/>
              <a:t>„</a:t>
            </a:r>
            <a:r>
              <a:rPr lang="de-DE" sz="4800" baseline="30000" dirty="0"/>
              <a:t>Nationalpark Nachrichten“ </a:t>
            </a:r>
            <a:br>
              <a:rPr lang="de-DE" sz="4800" baseline="30000" dirty="0"/>
            </a:br>
            <a:r>
              <a:rPr lang="de-DE" sz="4800" baseline="30000" dirty="0" smtClean="0"/>
              <a:t>Ausgabe </a:t>
            </a:r>
            <a:r>
              <a:rPr lang="de-DE" sz="4800" baseline="30000" dirty="0"/>
              <a:t>Juli/August 2003</a:t>
            </a:r>
          </a:p>
        </p:txBody>
      </p:sp>
    </p:spTree>
    <p:extLst>
      <p:ext uri="{BB962C8B-B14F-4D97-AF65-F5344CB8AC3E}">
        <p14:creationId xmlns:p14="http://schemas.microsoft.com/office/powerpoint/2010/main" val="112265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20878" y="1167318"/>
            <a:ext cx="1963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Hat das geklappt?</a:t>
            </a:r>
            <a:endParaRPr lang="de-DE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3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20878" y="1167318"/>
            <a:ext cx="1963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Hat das geklappt?</a:t>
            </a:r>
            <a:endParaRPr lang="de-DE" sz="60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878" y="2566582"/>
            <a:ext cx="7965922" cy="3559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ist sehr sauber!</a:t>
            </a:r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6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20878" y="1167318"/>
            <a:ext cx="1963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Hat das geklappt?</a:t>
            </a:r>
            <a:endParaRPr lang="de-DE" sz="60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878" y="2566582"/>
            <a:ext cx="7965922" cy="3559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ist sehr sauber!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legt wert auf Naturschutz.</a:t>
            </a:r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4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20878" y="1167318"/>
            <a:ext cx="1963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Hat das geklappt?</a:t>
            </a:r>
            <a:endParaRPr lang="de-DE" sz="60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878" y="2566582"/>
            <a:ext cx="7965922" cy="3559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ist sehr sauber!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legt wert auf Naturschutz.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arbeitet mit Co2 neutraler Anreise.</a:t>
            </a:r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2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20878" y="1167318"/>
            <a:ext cx="1963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Hat das geklappt?</a:t>
            </a:r>
            <a:endParaRPr lang="de-DE" sz="60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878" y="2566582"/>
            <a:ext cx="7965922" cy="3559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ist sehr sauber!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legt wert auf Naturschutz.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arbeitet mit CO2 neutraler Anreise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Ökostrom wird genutzt.</a:t>
            </a:r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20878" y="1167318"/>
            <a:ext cx="1963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Hat das geklappt?</a:t>
            </a:r>
            <a:endParaRPr lang="de-DE" sz="60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878" y="2566582"/>
            <a:ext cx="7965922" cy="3559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ist sehr sauber!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legt wert auf Naturschutz.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arbeitet mit CO2 neutraler Anreise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Ökostrom wird genutzt.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Einige Veranstalter setzen auf </a:t>
            </a:r>
            <a:r>
              <a:rPr lang="de-DE" dirty="0" err="1" smtClean="0">
                <a:solidFill>
                  <a:schemeClr val="accent1"/>
                </a:solidFill>
              </a:rPr>
              <a:t>Mehrweg</a:t>
            </a:r>
            <a:r>
              <a:rPr lang="de-DE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3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20878" y="1167318"/>
            <a:ext cx="1963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Hat das geklappt?</a:t>
            </a:r>
            <a:endParaRPr lang="de-DE" sz="60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878" y="2566582"/>
            <a:ext cx="7965922" cy="35595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ist sehr sauber!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legt wert auf Naturschutz.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arbeitet mit CO2 neutraler Anreise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Ökostrom wird genutzt.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Einige Veranstalter setzen auf </a:t>
            </a:r>
            <a:r>
              <a:rPr lang="de-DE" dirty="0" err="1" smtClean="0">
                <a:solidFill>
                  <a:schemeClr val="accent1"/>
                </a:solidFill>
              </a:rPr>
              <a:t>Mehrweg</a:t>
            </a:r>
            <a:r>
              <a:rPr lang="de-DE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Einige Betriebe bieten biologisch </a:t>
            </a:r>
            <a:br>
              <a:rPr lang="de-DE" dirty="0" smtClean="0">
                <a:solidFill>
                  <a:schemeClr val="accent1"/>
                </a:solidFill>
              </a:rPr>
            </a:br>
            <a:r>
              <a:rPr lang="de-DE" dirty="0" smtClean="0">
                <a:solidFill>
                  <a:schemeClr val="accent1"/>
                </a:solidFill>
              </a:rPr>
              <a:t>   abbaubares </a:t>
            </a:r>
            <a:r>
              <a:rPr lang="de-DE" dirty="0" err="1" smtClean="0">
                <a:solidFill>
                  <a:schemeClr val="accent1"/>
                </a:solidFill>
              </a:rPr>
              <a:t>To</a:t>
            </a:r>
            <a:r>
              <a:rPr lang="de-DE" dirty="0" smtClean="0">
                <a:solidFill>
                  <a:schemeClr val="accent1"/>
                </a:solidFill>
              </a:rPr>
              <a:t>-Go-Geschirr an.</a:t>
            </a:r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2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Der Natur zuliebe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Bildschirmfoto 2019-06-25 um 15.13.3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09" y="-171400"/>
            <a:ext cx="12843858" cy="712879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334273" y="926988"/>
            <a:ext cx="9652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  <a:latin typeface="Avenir Black"/>
                <a:cs typeface="Avenir Black"/>
              </a:rPr>
              <a:t>Der Natur zuliebe...</a:t>
            </a:r>
            <a:endParaRPr lang="de-DE" sz="4000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65469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20878" y="1167318"/>
            <a:ext cx="1963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Hat das geklappt?</a:t>
            </a:r>
            <a:endParaRPr lang="de-DE" sz="60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878" y="2566582"/>
            <a:ext cx="7965922" cy="35595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ist sehr sauber!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legt wert auf Naturschutz.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Büsum arbeitet mit CO2 neutraler Anreise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Ökostrom wird genutzt.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Einige Veranstalter setzen auf </a:t>
            </a:r>
            <a:r>
              <a:rPr lang="de-DE" dirty="0" err="1" smtClean="0">
                <a:solidFill>
                  <a:schemeClr val="accent1"/>
                </a:solidFill>
              </a:rPr>
              <a:t>Mehrweg</a:t>
            </a:r>
            <a:r>
              <a:rPr lang="de-DE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Einige Betriebe bieten 100%  biologisch </a:t>
            </a:r>
            <a:br>
              <a:rPr lang="de-DE" dirty="0" smtClean="0">
                <a:solidFill>
                  <a:schemeClr val="accent1"/>
                </a:solidFill>
              </a:rPr>
            </a:br>
            <a:r>
              <a:rPr lang="de-DE" dirty="0" smtClean="0">
                <a:solidFill>
                  <a:schemeClr val="accent1"/>
                </a:solidFill>
              </a:rPr>
              <a:t>   abbaubares Geschirr an.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•Weitere Umwelt-Zertifizierungen stehen an.</a:t>
            </a:r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1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20878" y="1167318"/>
            <a:ext cx="196337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Einweg-Plastik wird</a:t>
            </a:r>
          </a:p>
          <a:p>
            <a:r>
              <a:rPr lang="de-DE" sz="6000" dirty="0" smtClean="0">
                <a:solidFill>
                  <a:srgbClr val="FF0000"/>
                </a:solidFill>
              </a:rPr>
              <a:t>zum Teil noch genutzt.</a:t>
            </a:r>
            <a:endParaRPr lang="de-DE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3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20878" y="1167318"/>
            <a:ext cx="1963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Der Trend liegt im „</a:t>
            </a:r>
            <a:r>
              <a:rPr lang="de-DE" sz="6000" dirty="0" err="1" smtClean="0">
                <a:solidFill>
                  <a:srgbClr val="FF0000"/>
                </a:solidFill>
              </a:rPr>
              <a:t>To</a:t>
            </a:r>
            <a:r>
              <a:rPr lang="de-DE" sz="6000" dirty="0" smtClean="0">
                <a:solidFill>
                  <a:srgbClr val="FF0000"/>
                </a:solidFill>
              </a:rPr>
              <a:t> </a:t>
            </a:r>
            <a:r>
              <a:rPr lang="de-DE" sz="6000" dirty="0" err="1" smtClean="0">
                <a:solidFill>
                  <a:srgbClr val="FF0000"/>
                </a:solidFill>
              </a:rPr>
              <a:t>go</a:t>
            </a:r>
            <a:r>
              <a:rPr lang="de-DE" sz="6000" dirty="0" smtClean="0">
                <a:solidFill>
                  <a:srgbClr val="FF0000"/>
                </a:solidFill>
              </a:rPr>
              <a:t>“</a:t>
            </a:r>
            <a:endParaRPr lang="de-DE" sz="60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878" y="2566582"/>
            <a:ext cx="7965922" cy="3559581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Der Außerhaus-Verzehr nimmt stetig zu.</a:t>
            </a:r>
          </a:p>
          <a:p>
            <a:endParaRPr lang="de-D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Es gibt kleinere Portionsgrößen und aufwändigere Verpackungen.</a:t>
            </a:r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Kunststoff ersetzt zunehmend Pappe.</a:t>
            </a:r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20878" y="1167318"/>
            <a:ext cx="1963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Die Folge…</a:t>
            </a:r>
            <a:endParaRPr lang="de-DE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5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9-06-25 um 15.12.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910289"/>
            <a:ext cx="12319196" cy="80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5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9-06-25 um 15.12.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11293763" cy="734481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201465" y="1167320"/>
            <a:ext cx="8301239" cy="440120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Deutschland ist europaweit </a:t>
            </a:r>
          </a:p>
          <a:p>
            <a:r>
              <a:rPr lang="de-DE" sz="4000" dirty="0" smtClean="0">
                <a:solidFill>
                  <a:srgbClr val="FF0000"/>
                </a:solidFill>
              </a:rPr>
              <a:t>Negativ-Vorreiter. </a:t>
            </a:r>
          </a:p>
          <a:p>
            <a:endParaRPr lang="de-DE" sz="4000" dirty="0" smtClean="0">
              <a:solidFill>
                <a:srgbClr val="FF0000"/>
              </a:solidFill>
            </a:endParaRPr>
          </a:p>
          <a:p>
            <a:r>
              <a:rPr lang="de-DE" sz="4000" dirty="0" smtClean="0">
                <a:solidFill>
                  <a:srgbClr val="FF0000"/>
                </a:solidFill>
              </a:rPr>
              <a:t>Rund </a:t>
            </a:r>
            <a:r>
              <a:rPr lang="de-DE" sz="4000" dirty="0">
                <a:solidFill>
                  <a:srgbClr val="FF0000"/>
                </a:solidFill>
                <a:latin typeface="Avenir Black"/>
                <a:cs typeface="Avenir Black"/>
              </a:rPr>
              <a:t>300.000 </a:t>
            </a:r>
            <a:r>
              <a:rPr lang="de-DE" sz="4000" dirty="0" smtClean="0">
                <a:solidFill>
                  <a:srgbClr val="FF0000"/>
                </a:solidFill>
                <a:latin typeface="Avenir Black"/>
                <a:cs typeface="Avenir Black"/>
              </a:rPr>
              <a:t>Tonnen </a:t>
            </a:r>
            <a:r>
              <a:rPr lang="de-DE" sz="4000" dirty="0" smtClean="0">
                <a:solidFill>
                  <a:srgbClr val="FF0000"/>
                </a:solidFill>
              </a:rPr>
              <a:t>werden jährlich  an Einweggeschirr </a:t>
            </a:r>
            <a:r>
              <a:rPr lang="de-DE" sz="4000" dirty="0">
                <a:solidFill>
                  <a:srgbClr val="FF0000"/>
                </a:solidFill>
              </a:rPr>
              <a:t>und Verpackungen </a:t>
            </a:r>
            <a:r>
              <a:rPr lang="de-DE" sz="4000" dirty="0" smtClean="0">
                <a:solidFill>
                  <a:srgbClr val="FF0000"/>
                </a:solidFill>
              </a:rPr>
              <a:t>für den </a:t>
            </a:r>
            <a:r>
              <a:rPr lang="de-DE" sz="4000" dirty="0" err="1" smtClean="0">
                <a:solidFill>
                  <a:srgbClr val="FF0000"/>
                </a:solidFill>
              </a:rPr>
              <a:t>To</a:t>
            </a:r>
            <a:r>
              <a:rPr lang="de-DE" sz="4000" dirty="0" smtClean="0">
                <a:solidFill>
                  <a:srgbClr val="FF0000"/>
                </a:solidFill>
              </a:rPr>
              <a:t> </a:t>
            </a:r>
            <a:r>
              <a:rPr lang="de-DE" sz="4000" dirty="0">
                <a:solidFill>
                  <a:srgbClr val="FF0000"/>
                </a:solidFill>
              </a:rPr>
              <a:t>Go-Service </a:t>
            </a:r>
            <a:r>
              <a:rPr lang="de-DE" sz="4000" dirty="0" smtClean="0">
                <a:solidFill>
                  <a:srgbClr val="FF0000"/>
                </a:solidFill>
              </a:rPr>
              <a:t>ausgegeben.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2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20878" y="1167318"/>
            <a:ext cx="196337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Nicht alles wird </a:t>
            </a:r>
          </a:p>
          <a:p>
            <a:r>
              <a:rPr lang="de-DE" sz="6000" dirty="0" smtClean="0">
                <a:solidFill>
                  <a:srgbClr val="FF0000"/>
                </a:solidFill>
              </a:rPr>
              <a:t>richtig entsorgt.</a:t>
            </a:r>
            <a:endParaRPr lang="de-DE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ildschirmfoto 2019-06-25 um 15.09.2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3936" cy="71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6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ildschirmfoto 2019-06-25 um 15.09.2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3936" cy="717341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55206" y="1167320"/>
            <a:ext cx="7148033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Wissenschaftler schätzen, dass allein </a:t>
            </a:r>
            <a:r>
              <a:rPr lang="de-DE" sz="4000" dirty="0" smtClean="0">
                <a:solidFill>
                  <a:srgbClr val="FF0000"/>
                </a:solidFill>
                <a:latin typeface="Avenir Black"/>
                <a:cs typeface="Avenir Black"/>
              </a:rPr>
              <a:t>am </a:t>
            </a:r>
            <a:r>
              <a:rPr lang="de-DE" sz="4000" dirty="0">
                <a:solidFill>
                  <a:srgbClr val="FF0000"/>
                </a:solidFill>
                <a:latin typeface="Avenir Black"/>
                <a:cs typeface="Avenir Black"/>
              </a:rPr>
              <a:t>Grund der Nordsee mehr als 600.000 Kubikmeter </a:t>
            </a:r>
            <a:r>
              <a:rPr lang="de-DE" sz="4000" dirty="0">
                <a:solidFill>
                  <a:srgbClr val="FF0000"/>
                </a:solidFill>
              </a:rPr>
              <a:t>Müll </a:t>
            </a:r>
            <a:r>
              <a:rPr lang="de-DE" sz="4000" dirty="0" smtClean="0">
                <a:solidFill>
                  <a:srgbClr val="FF0000"/>
                </a:solidFill>
              </a:rPr>
              <a:t>lagern</a:t>
            </a:r>
          </a:p>
          <a:p>
            <a:r>
              <a:rPr lang="de-DE" sz="4000" dirty="0" smtClean="0">
                <a:solidFill>
                  <a:srgbClr val="FF0000"/>
                </a:solidFill>
              </a:rPr>
              <a:t> </a:t>
            </a:r>
            <a:r>
              <a:rPr lang="de-DE" sz="4000" dirty="0">
                <a:solidFill>
                  <a:srgbClr val="FF0000"/>
                </a:solidFill>
              </a:rPr>
              <a:t>- eine Menge, die den Kölner Dom </a:t>
            </a:r>
            <a:r>
              <a:rPr lang="de-DE" sz="4000" dirty="0" smtClean="0">
                <a:solidFill>
                  <a:srgbClr val="FF0000"/>
                </a:solidFill>
              </a:rPr>
              <a:t>1,5 </a:t>
            </a:r>
            <a:r>
              <a:rPr lang="de-DE" sz="4000" dirty="0">
                <a:solidFill>
                  <a:srgbClr val="FF0000"/>
                </a:solidFill>
              </a:rPr>
              <a:t>mal füllen könnte</a:t>
            </a:r>
            <a:r>
              <a:rPr lang="de-DE" sz="4000" dirty="0" smtClean="0">
                <a:solidFill>
                  <a:srgbClr val="FF0000"/>
                </a:solidFill>
              </a:rPr>
              <a:t>.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2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9-06-25 um 15.28.4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41" y="-99392"/>
            <a:ext cx="10658438" cy="6957392"/>
          </a:xfrm>
          <a:prstGeom prst="rect">
            <a:avLst/>
          </a:prstGeom>
        </p:spPr>
      </p:pic>
      <p:pic>
        <p:nvPicPr>
          <p:cNvPr id="5" name="Bild 4" descr="Bildschirmfoto 2019-06-25 um 15.28.4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841" y="53008"/>
            <a:ext cx="10658438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0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9-06-25 um 15.13.3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43858" cy="712879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20878" y="1167318"/>
            <a:ext cx="1963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  <a:latin typeface="Avenir Black"/>
                <a:cs typeface="Avenir Black"/>
              </a:rPr>
              <a:t>...sollten wir </a:t>
            </a:r>
            <a:r>
              <a:rPr lang="de-DE" sz="4000" dirty="0" smtClean="0">
                <a:solidFill>
                  <a:srgbClr val="FF0000"/>
                </a:solidFill>
                <a:latin typeface="Avenir Black"/>
                <a:cs typeface="Avenir Black"/>
              </a:rPr>
              <a:t>auf </a:t>
            </a:r>
            <a:r>
              <a:rPr lang="de-DE" sz="4000" b="1" dirty="0">
                <a:solidFill>
                  <a:srgbClr val="FF0000"/>
                </a:solidFill>
                <a:latin typeface="Avenir Black"/>
                <a:cs typeface="Avenir Black"/>
              </a:rPr>
              <a:t>Plastik</a:t>
            </a:r>
            <a:r>
              <a:rPr lang="de-DE" sz="4000" dirty="0">
                <a:solidFill>
                  <a:srgbClr val="FF0000"/>
                </a:solidFill>
                <a:latin typeface="Avenir Black"/>
                <a:cs typeface="Avenir Black"/>
              </a:rPr>
              <a:t> verzichten</a:t>
            </a:r>
            <a:r>
              <a:rPr lang="de-DE" sz="6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34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9-06-25 um 15.28.4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41" y="-99392"/>
            <a:ext cx="10658438" cy="6957392"/>
          </a:xfrm>
          <a:prstGeom prst="rect">
            <a:avLst/>
          </a:prstGeom>
        </p:spPr>
      </p:pic>
      <p:pic>
        <p:nvPicPr>
          <p:cNvPr id="5" name="Bild 4" descr="Bildschirmfoto 2019-06-25 um 15.28.4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841" y="53008"/>
            <a:ext cx="10658438" cy="695739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55206" y="1167320"/>
            <a:ext cx="7289162" cy="501675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Jedes Jahr verenden über eine Million Seevögel und 100.000 Meeressäuger durch den </a:t>
            </a:r>
            <a:r>
              <a:rPr lang="de-DE" sz="4000" dirty="0">
                <a:solidFill>
                  <a:srgbClr val="FF0000"/>
                </a:solidFill>
                <a:latin typeface="Avenir Black"/>
                <a:cs typeface="Avenir Black"/>
              </a:rPr>
              <a:t>Plastikmüll</a:t>
            </a:r>
            <a:r>
              <a:rPr lang="de-DE" sz="4000" dirty="0">
                <a:solidFill>
                  <a:srgbClr val="FF0000"/>
                </a:solidFill>
              </a:rPr>
              <a:t>, der in den Weltmeeren treibt. Zudem durchdringt Mikroplastik jede Stufe der maritimen </a:t>
            </a:r>
            <a:r>
              <a:rPr lang="de-DE" sz="4000" dirty="0" smtClean="0">
                <a:solidFill>
                  <a:srgbClr val="FF0000"/>
                </a:solidFill>
              </a:rPr>
              <a:t>Nahrungskette.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2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9-06-25 um 16.04.3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6271" y="-188132"/>
            <a:ext cx="14584649" cy="7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3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9-06-25 um 16.04.3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6271" y="-188132"/>
            <a:ext cx="14584649" cy="721753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87905" y="729012"/>
            <a:ext cx="5974472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Auch Grünflächen und Straßenränder erleben die Flut weggeworfenen </a:t>
            </a:r>
            <a:r>
              <a:rPr lang="de-DE" sz="4000" dirty="0" smtClean="0">
                <a:solidFill>
                  <a:srgbClr val="FF0000"/>
                </a:solidFill>
                <a:latin typeface="Avenir Black"/>
                <a:cs typeface="Avenir Black"/>
              </a:rPr>
              <a:t>Mülls.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2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20878" y="1167318"/>
            <a:ext cx="196337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Andere Gemeinden </a:t>
            </a:r>
          </a:p>
          <a:p>
            <a:r>
              <a:rPr lang="de-DE" sz="6000" dirty="0" smtClean="0">
                <a:solidFill>
                  <a:srgbClr val="FF0000"/>
                </a:solidFill>
              </a:rPr>
              <a:t>haben sich aufgemacht, </a:t>
            </a:r>
          </a:p>
          <a:p>
            <a:r>
              <a:rPr lang="de-DE" sz="6000" dirty="0" smtClean="0">
                <a:solidFill>
                  <a:srgbClr val="FF0000"/>
                </a:solidFill>
              </a:rPr>
              <a:t>um gegen Einwegplastik</a:t>
            </a:r>
          </a:p>
          <a:p>
            <a:r>
              <a:rPr lang="de-DE" sz="6000" dirty="0">
                <a:solidFill>
                  <a:srgbClr val="FF0000"/>
                </a:solidFill>
              </a:rPr>
              <a:t>e</a:t>
            </a:r>
            <a:r>
              <a:rPr lang="de-DE" sz="6000" dirty="0" smtClean="0">
                <a:solidFill>
                  <a:srgbClr val="FF0000"/>
                </a:solidFill>
              </a:rPr>
              <a:t>twas zu unternehmen.</a:t>
            </a:r>
          </a:p>
        </p:txBody>
      </p:sp>
    </p:spTree>
    <p:extLst>
      <p:ext uri="{BB962C8B-B14F-4D97-AF65-F5344CB8AC3E}">
        <p14:creationId xmlns:p14="http://schemas.microsoft.com/office/powerpoint/2010/main" val="309493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9-06-25 um 16.18.1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1" y="376263"/>
            <a:ext cx="7452320" cy="992705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047554" y="1355452"/>
            <a:ext cx="2631896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Eckernförde</a:t>
            </a:r>
          </a:p>
          <a:p>
            <a:endParaRPr lang="de-DE" sz="4000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63422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118118" y="1355452"/>
            <a:ext cx="2631896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Insel Sylt</a:t>
            </a:r>
          </a:p>
          <a:p>
            <a:endParaRPr lang="de-DE" sz="4000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  <p:pic>
        <p:nvPicPr>
          <p:cNvPr id="6" name="Bild 5" descr="image00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0" y="-750110"/>
            <a:ext cx="4932040" cy="877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4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9-06-25 um 16.22.5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436"/>
            <a:ext cx="13074428" cy="692175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950951" y="1755233"/>
            <a:ext cx="2963714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Insel Föhr + Hallig Hooge</a:t>
            </a:r>
          </a:p>
          <a:p>
            <a:endParaRPr lang="de-DE" sz="4000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73070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9-06-25 um 16.26.5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7700" cy="54229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906424" y="1355452"/>
            <a:ext cx="2631896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Stadt Kiel</a:t>
            </a:r>
          </a:p>
          <a:p>
            <a:endParaRPr lang="de-DE" sz="4000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36960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9-06-25 um 15.39.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6376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9-06-25 um 15.39.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63769" cy="695739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199599" y="64435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201465" y="1167320"/>
            <a:ext cx="7031075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Morgen feiern wir </a:t>
            </a:r>
            <a:endParaRPr lang="de-DE" sz="4000" dirty="0" smtClean="0">
              <a:solidFill>
                <a:srgbClr val="FF0000"/>
              </a:solidFill>
            </a:endParaRPr>
          </a:p>
          <a:p>
            <a:r>
              <a:rPr lang="de-DE" sz="4000" dirty="0" smtClean="0">
                <a:solidFill>
                  <a:srgbClr val="FF0000"/>
                </a:solidFill>
                <a:latin typeface="Avenir Black"/>
                <a:cs typeface="Avenir Black"/>
              </a:rPr>
              <a:t>10 Jahre UNESCO Weltnaturerbe Wattenmeer</a:t>
            </a:r>
            <a:endParaRPr lang="de-DE" sz="4000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5441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7762"/>
            <a:ext cx="8229600" cy="1217143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venir Black"/>
                <a:cs typeface="Avenir Black"/>
              </a:rPr>
              <a:t>Seit 2003 ist Büsum Nationalparkgemeinde</a:t>
            </a:r>
            <a:r>
              <a:rPr lang="de-DE" dirty="0" smtClean="0">
                <a:solidFill>
                  <a:schemeClr val="accent1"/>
                </a:solidFill>
                <a:latin typeface="Avenir Black"/>
                <a:cs typeface="Avenir Black"/>
              </a:rPr>
              <a:t>.</a:t>
            </a:r>
            <a:endParaRPr lang="de-DE" dirty="0">
              <a:latin typeface="Avenir Black"/>
              <a:cs typeface="Avenir Black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1170" y="2566582"/>
            <a:ext cx="7575630" cy="3559581"/>
          </a:xfrm>
        </p:spPr>
        <p:txBody>
          <a:bodyPr/>
          <a:lstStyle/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9-06-25 um 15.39.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63769" cy="695739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199599" y="64435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31068" y="1143803"/>
            <a:ext cx="7554429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  <a:latin typeface="Avenir Black"/>
                <a:cs typeface="Avenir Black"/>
              </a:rPr>
              <a:t>I</a:t>
            </a:r>
            <a:r>
              <a:rPr lang="de-DE" sz="4000" dirty="0" smtClean="0">
                <a:solidFill>
                  <a:srgbClr val="FF0000"/>
                </a:solidFill>
                <a:latin typeface="Avenir Black"/>
                <a:cs typeface="Avenir Black"/>
              </a:rPr>
              <a:t>st es nicht Zeit, dass auch Büsum sich zum </a:t>
            </a:r>
            <a:r>
              <a:rPr lang="de-DE" sz="4000" dirty="0" err="1" smtClean="0">
                <a:solidFill>
                  <a:srgbClr val="FF0000"/>
                </a:solidFill>
                <a:latin typeface="Avenir Black"/>
                <a:cs typeface="Avenir Black"/>
              </a:rPr>
              <a:t>Mehrweg</a:t>
            </a:r>
            <a:r>
              <a:rPr lang="de-DE" sz="4000" dirty="0" smtClean="0">
                <a:solidFill>
                  <a:srgbClr val="FF0000"/>
                </a:solidFill>
                <a:latin typeface="Avenir Black"/>
                <a:cs typeface="Avenir Black"/>
              </a:rPr>
              <a:t> bekennt?</a:t>
            </a:r>
            <a:endParaRPr lang="de-DE" sz="4000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80101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Der Natur zuliebe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Bildschirmfoto 2019-06-25 um 15.13.3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09" y="-171400"/>
            <a:ext cx="12843858" cy="712879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334273" y="926988"/>
            <a:ext cx="9652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  <a:latin typeface="Avenir Black"/>
                <a:cs typeface="Avenir Black"/>
              </a:rPr>
              <a:t>Der Natur zuliebe!</a:t>
            </a:r>
            <a:endParaRPr lang="de-DE" sz="4000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39919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7762"/>
            <a:ext cx="8229600" cy="1217143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0000"/>
                </a:solidFill>
                <a:latin typeface="Avenir Black"/>
                <a:cs typeface="Avenir Black"/>
              </a:rPr>
              <a:t>Seit 2003 ist Büsum Nationalparkgemeinde</a:t>
            </a:r>
            <a:r>
              <a:rPr lang="de-DE" dirty="0">
                <a:solidFill>
                  <a:schemeClr val="accent1"/>
                </a:solidFill>
                <a:latin typeface="Avenir Black"/>
                <a:cs typeface="Avenir Black"/>
              </a:rPr>
              <a:t>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1170" y="2566582"/>
            <a:ext cx="7575630" cy="3559581"/>
          </a:xfrm>
        </p:spPr>
        <p:txBody>
          <a:bodyPr/>
          <a:lstStyle/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Wir leben am Wattenmeer.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0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7762"/>
            <a:ext cx="8229600" cy="1217143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0000"/>
                </a:solidFill>
                <a:latin typeface="Avenir Black"/>
                <a:cs typeface="Avenir Black"/>
              </a:rPr>
              <a:t>Seit 2003 ist Büsum Nationalparkgemeinde</a:t>
            </a:r>
            <a:r>
              <a:rPr lang="de-DE" dirty="0">
                <a:solidFill>
                  <a:schemeClr val="accent1"/>
                </a:solidFill>
                <a:latin typeface="Avenir Black"/>
                <a:cs typeface="Avenir Black"/>
              </a:rPr>
              <a:t>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1170" y="2566582"/>
            <a:ext cx="7575630" cy="3559581"/>
          </a:xfrm>
        </p:spPr>
        <p:txBody>
          <a:bodyPr/>
          <a:lstStyle/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Wir leben am Wattenmeer.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Wir werben mit einzigartiger Natur.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9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7762"/>
            <a:ext cx="8229600" cy="1217143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0000"/>
                </a:solidFill>
                <a:latin typeface="Avenir Black"/>
                <a:cs typeface="Avenir Black"/>
              </a:rPr>
              <a:t>Seit 2003 ist Büsum Nationalparkgemeinde</a:t>
            </a:r>
            <a:r>
              <a:rPr lang="de-DE" dirty="0">
                <a:solidFill>
                  <a:schemeClr val="accent1"/>
                </a:solidFill>
                <a:latin typeface="Avenir Black"/>
                <a:cs typeface="Avenir Black"/>
              </a:rPr>
              <a:t>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1170" y="2566582"/>
            <a:ext cx="7575630" cy="3559581"/>
          </a:xfrm>
        </p:spPr>
        <p:txBody>
          <a:bodyPr/>
          <a:lstStyle/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Wir leben am Wattenmeer.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Wir werben mit einzigartiger Natur.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Das Nordseeheilbad boomt.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8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7762"/>
            <a:ext cx="8229600" cy="1217143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0000"/>
                </a:solidFill>
                <a:latin typeface="Avenir Black"/>
                <a:cs typeface="Avenir Black"/>
              </a:rPr>
              <a:t>Seit 2003 ist Büsum Nationalparkgemeinde</a:t>
            </a:r>
            <a:r>
              <a:rPr lang="de-DE" dirty="0">
                <a:solidFill>
                  <a:schemeClr val="accent1"/>
                </a:solidFill>
                <a:latin typeface="Avenir Black"/>
                <a:cs typeface="Avenir Black"/>
              </a:rPr>
              <a:t>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1170" y="2566582"/>
            <a:ext cx="7575630" cy="3559581"/>
          </a:xfrm>
        </p:spPr>
        <p:txBody>
          <a:bodyPr/>
          <a:lstStyle/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Wir leben am Wattenmeer.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Wir werben mit einzigartiger Natur.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• Das Nordseeheilbad boomt.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  <a:latin typeface="Avenir Black"/>
                <a:cs typeface="Avenir Black"/>
              </a:rPr>
              <a:t>• Umweltschutz ist unabdingbar.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1137762"/>
            <a:ext cx="8229600" cy="1217143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FF0000"/>
                </a:solidFill>
                <a:latin typeface="Avenir Black"/>
                <a:cs typeface="Avenir Black"/>
              </a:rPr>
              <a:t>Ein Rückblick....</a:t>
            </a:r>
            <a:endParaRPr lang="de-DE" sz="40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93973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Macintosh PowerPoint</Application>
  <PresentationFormat>Bildschirmpräsentation (4:3)</PresentationFormat>
  <Paragraphs>115</Paragraphs>
  <Slides>41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2" baseType="lpstr">
      <vt:lpstr>Office-Design</vt:lpstr>
      <vt:lpstr>Der Natur zuliebe</vt:lpstr>
      <vt:lpstr>Der Natur zuliebe</vt:lpstr>
      <vt:lpstr>PowerPoint-Präsentation</vt:lpstr>
      <vt:lpstr>Seit 2003 ist Büsum Nationalparkgemeinde.</vt:lpstr>
      <vt:lpstr>Seit 2003 ist Büsum Nationalparkgemeinde.</vt:lpstr>
      <vt:lpstr>Seit 2003 ist Büsum Nationalparkgemeinde.</vt:lpstr>
      <vt:lpstr>Seit 2003 ist Büsum Nationalparkgemeinde.</vt:lpstr>
      <vt:lpstr>Seit 2003 ist Büsum Nationalparkgemeinde.</vt:lpstr>
      <vt:lpstr>Ein Rückblick....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Natur zuliebe</vt:lpstr>
    </vt:vector>
  </TitlesOfParts>
  <Company>G+J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Natur zuliebe</dc:title>
  <dc:creator>Heike Dorn (FR)</dc:creator>
  <cp:lastModifiedBy>Heike Dorn (FR)</cp:lastModifiedBy>
  <cp:revision>23</cp:revision>
  <dcterms:created xsi:type="dcterms:W3CDTF">2019-06-25T12:32:07Z</dcterms:created>
  <dcterms:modified xsi:type="dcterms:W3CDTF">2019-06-25T15:33:15Z</dcterms:modified>
</cp:coreProperties>
</file>